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87" r:id="rId2"/>
    <p:sldId id="2140754101" r:id="rId3"/>
    <p:sldId id="316" r:id="rId4"/>
    <p:sldId id="257" r:id="rId5"/>
    <p:sldId id="258" r:id="rId6"/>
    <p:sldId id="315" r:id="rId7"/>
    <p:sldId id="259" r:id="rId8"/>
    <p:sldId id="323" r:id="rId9"/>
    <p:sldId id="260" r:id="rId10"/>
    <p:sldId id="261" r:id="rId11"/>
    <p:sldId id="262" r:id="rId12"/>
    <p:sldId id="2140754104" r:id="rId13"/>
    <p:sldId id="2140754105" r:id="rId14"/>
    <p:sldId id="2140754106" r:id="rId15"/>
    <p:sldId id="2140754107" r:id="rId16"/>
    <p:sldId id="2140754108" r:id="rId17"/>
    <p:sldId id="2140754102" r:id="rId18"/>
    <p:sldId id="264" r:id="rId19"/>
    <p:sldId id="413" r:id="rId20"/>
    <p:sldId id="470" r:id="rId21"/>
    <p:sldId id="2140754103" r:id="rId22"/>
    <p:sldId id="377" r:id="rId23"/>
    <p:sldId id="366" r:id="rId24"/>
    <p:sldId id="266" r:id="rId25"/>
    <p:sldId id="269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5250"/>
    <a:srgbClr val="008080"/>
    <a:srgbClr val="006666"/>
    <a:srgbClr val="0099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9CDD29-BC4B-4FFD-A2D1-B168415C9A40}" v="213" dt="2024-08-08T02:16:51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4" autoAdjust="0"/>
    <p:restoredTop sz="90690" autoAdjust="0"/>
  </p:normalViewPr>
  <p:slideViewPr>
    <p:cSldViewPr snapToGrid="0">
      <p:cViewPr varScale="1">
        <p:scale>
          <a:sx n="71" d="100"/>
          <a:sy n="71" d="100"/>
        </p:scale>
        <p:origin x="57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638"/>
    </p:cViewPr>
  </p:sorterViewPr>
  <p:notesViewPr>
    <p:cSldViewPr snapToGrid="0">
      <p:cViewPr varScale="1">
        <p:scale>
          <a:sx n="76" d="100"/>
          <a:sy n="76" d="100"/>
        </p:scale>
        <p:origin x="20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2575660-8535-644F-DFCA-0C1E76EEA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83359B-F8A7-9764-EA50-AFE90EA97A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113A5-9F92-4858-9678-C0D7F833211C}" type="datetimeFigureOut">
              <a:rPr lang="pt-BR" smtClean="0"/>
              <a:t>08/08/2024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BC97AB-5802-FECB-26DC-E43C304344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BCAC0C-66A3-3712-986D-8F93EF6A5A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2CF67-2809-44DB-A0DF-62A6016D92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180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6A630-EFE3-418D-980D-4FD80BB3F4E7}" type="datetimeFigureOut">
              <a:rPr lang="pt-BR" smtClean="0"/>
              <a:t>08/08/2024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71B6B-6854-408F-9E30-044CAA717C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46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Propósito</a:t>
            </a:r>
          </a:p>
          <a:p>
            <a:r>
              <a:rPr lang="pt-BR" dirty="0"/>
              <a:t>Motivação</a:t>
            </a:r>
          </a:p>
          <a:p>
            <a:r>
              <a:rPr lang="pt-BR" dirty="0"/>
              <a:t>Objetivo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71B6B-6854-408F-9E30-044CAA717C9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81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747678"/>
                </a:solidFill>
                <a:latin typeface="Arial"/>
                <a:cs typeface="Arial"/>
              </a:rPr>
              <a:t>Obrigada por estarem aqui! Obrigada pela oportunidade de contribuir no seu caminho para atingir o seu proposito!</a:t>
            </a:r>
          </a:p>
          <a:p>
            <a:endParaRPr lang="pt-BR" dirty="0">
              <a:solidFill>
                <a:srgbClr val="747678"/>
              </a:solidFill>
              <a:latin typeface="Arial"/>
              <a:cs typeface="Arial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CB30E-3A93-4EEB-BAB0-8733FEEEFD65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9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71B6B-6854-408F-9E30-044CAA717C9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475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Resolvendo</a:t>
            </a:r>
            <a:r>
              <a:rPr lang="en-US" sz="1200" dirty="0"/>
              <a:t> </a:t>
            </a:r>
            <a:r>
              <a:rPr lang="en-US" sz="1200" dirty="0" err="1"/>
              <a:t>problemas</a:t>
            </a:r>
            <a:r>
              <a:rPr lang="en-US" sz="1200" dirty="0"/>
              <a:t> de forma </a:t>
            </a:r>
            <a:r>
              <a:rPr lang="en-US" sz="1200" dirty="0" err="1"/>
              <a:t>perene</a:t>
            </a:r>
            <a:endParaRPr lang="en-US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71B6B-6854-408F-9E30-044CAA717C9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86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David Neeleman - Azul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71B6B-6854-408F-9E30-044CAA717C9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901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3E348-8F91-40AE-B9B0-477F1CF8DE5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316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pt-BR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Índice nas competências</a:t>
            </a:r>
            <a:endParaRPr lang="pt-B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&gt;=45  Muito alta</a:t>
            </a:r>
          </a:p>
          <a:p>
            <a:pPr rtl="0" eaLnBrk="1" fontAlgn="t" latinLnBrk="0" hangingPunct="1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   Alta</a:t>
            </a:r>
          </a:p>
          <a:p>
            <a:pPr rtl="0" eaLnBrk="1" fontAlgn="t" latinLnBrk="0" hangingPunct="1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   Moderada</a:t>
            </a:r>
          </a:p>
          <a:p>
            <a:pPr rtl="0" eaLnBrk="1" fontAlgn="t" latinLnBrk="0" hangingPunct="1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   Baixa</a:t>
            </a:r>
          </a:p>
          <a:p>
            <a:pPr rtl="0" eaLnBrk="1" fontAlgn="t" latinLnBrk="0" hangingPunct="1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&lt;=28   Muito baixa</a:t>
            </a:r>
          </a:p>
          <a:p>
            <a:endParaRPr lang="pt-BR" dirty="0"/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Competências de descobertas = soma dos pontos das questões ímpares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Competências de execução = soma dos pontos das questões pares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2899B-B723-4EE5-BE1A-FCC5ACA0D75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87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083F5-F055-A4B6-7C6B-1772215E6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AF4BC6-6DF6-A3EE-C635-6BA2754B3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77931920-0043-3C75-34D5-286C262BDE29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08/08/2024</a:t>
            </a:r>
            <a:endParaRPr lang="pt-BR" dirty="0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FE1D1834-2F68-E045-5B27-545DEC65A9CE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Luciana Dinardi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48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3E662-742C-BAAD-7C7F-A3DD35A3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C1BEF1-CEB1-9DAD-4E08-AEBEB5FC2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EC6310-622D-851C-B41A-7916CB7D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79531017-D8B2-CB55-7635-69DEC5064F53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08/08/2024</a:t>
            </a:r>
            <a:endParaRPr lang="pt-BR" dirty="0"/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2A7B1C1F-A297-8D42-3504-9BC56B02B29B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Luciana Dinardi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04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A7AEAF-8E85-C6F9-06E7-69B6D6BE2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33633E-6AD9-5664-47F3-42EF5BB0A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AEC606-1630-8C91-E46C-05678F52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67ED2790-0F2B-7957-11B8-B44AC0EC2715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08/08/2024</a:t>
            </a:r>
            <a:endParaRPr lang="pt-BR" dirty="0"/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76E3DA74-7A3E-CBBC-FE73-83CF94DD8482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Luciana Dinardi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3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c/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ítulo 1"/>
          <p:cNvSpPr>
            <a:spLocks noGrp="1"/>
          </p:cNvSpPr>
          <p:nvPr>
            <p:ph type="title"/>
          </p:nvPr>
        </p:nvSpPr>
        <p:spPr>
          <a:xfrm>
            <a:off x="432000" y="324001"/>
            <a:ext cx="10080000" cy="7694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2"/>
          <p:cNvSpPr>
            <a:spLocks noGrp="1"/>
          </p:cNvSpPr>
          <p:nvPr>
            <p:ph idx="1"/>
          </p:nvPr>
        </p:nvSpPr>
        <p:spPr>
          <a:xfrm>
            <a:off x="432000" y="2016003"/>
            <a:ext cx="10080000" cy="150810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14" name="Subtítulo 2"/>
          <p:cNvSpPr>
            <a:spLocks noGrp="1"/>
          </p:cNvSpPr>
          <p:nvPr>
            <p:ph type="subTitle" idx="10" hasCustomPrompt="1"/>
          </p:nvPr>
        </p:nvSpPr>
        <p:spPr>
          <a:xfrm>
            <a:off x="1727516" y="4168367"/>
            <a:ext cx="8736971" cy="1762324"/>
          </a:xfrm>
          <a:ln w="38100">
            <a:noFill/>
          </a:ln>
        </p:spPr>
        <p:txBody>
          <a:bodyPr wrap="square" lIns="396000" tIns="324000" rIns="396000" bIns="324000" anchor="ctr" anchorCtr="0">
            <a:spAutoFit/>
          </a:bodyPr>
          <a:lstStyle>
            <a:lvl1pPr marL="0" indent="0" algn="l">
              <a:buNone/>
              <a:defRPr sz="3600" b="1">
                <a:solidFill>
                  <a:srgbClr val="747678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destaque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D5ED4990-D571-77F0-598A-E3BDC488F0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 dirty="0"/>
              <a:t>08/08/2024</a:t>
            </a:r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1D9D7110-078A-273A-FF51-16EEA9BCB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 dirty="0"/>
              <a:t>Luciana Dinardi</a:t>
            </a:r>
          </a:p>
        </p:txBody>
      </p:sp>
    </p:spTree>
    <p:extLst>
      <p:ext uri="{BB962C8B-B14F-4D97-AF65-F5344CB8AC3E}">
        <p14:creationId xmlns:p14="http://schemas.microsoft.com/office/powerpoint/2010/main" val="547196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2000" y="1872001"/>
            <a:ext cx="10080000" cy="584775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3200" b="1">
                <a:solidFill>
                  <a:srgbClr val="747678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432000" y="324001"/>
            <a:ext cx="10080000" cy="7694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0"/>
          </p:nvPr>
        </p:nvSpPr>
        <p:spPr>
          <a:xfrm>
            <a:off x="432000" y="3060003"/>
            <a:ext cx="10080000" cy="1508105"/>
          </a:xfrm>
        </p:spPr>
        <p:txBody>
          <a:bodyPr>
            <a:sp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3041680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 com grafis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2000" y="1872001"/>
            <a:ext cx="10080000" cy="584775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3200" b="1">
                <a:solidFill>
                  <a:srgbClr val="747678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432000" y="324001"/>
            <a:ext cx="10080000" cy="76944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8" name="Espaço Reservado para Conteúdo 2"/>
          <p:cNvSpPr>
            <a:spLocks noGrp="1"/>
          </p:cNvSpPr>
          <p:nvPr>
            <p:ph idx="10"/>
          </p:nvPr>
        </p:nvSpPr>
        <p:spPr>
          <a:xfrm>
            <a:off x="432000" y="3060003"/>
            <a:ext cx="10080000" cy="1508105"/>
          </a:xfrm>
        </p:spPr>
        <p:txBody>
          <a:bodyPr>
            <a:sp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333251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93DD6-B716-FD0D-04D9-1634AC17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F0E79-423C-9C80-0F9A-049D9476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9EA575-13A6-FBEB-DE95-65FF4C7E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08/08/2024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25A45D-88BA-EC28-3F9A-BD48E0A0A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Luciana Dinardi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BCBF28-5F64-D8E0-AA00-61A752A6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45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04250-8E4C-0405-E400-64D80D474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0DB548-0894-3DF0-96CE-C952293C0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E30645-0C8F-54EF-1759-7FEFC413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08/08/2024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2D934B-DE28-6230-EFEF-39549870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Luciana Dinardi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A30876-117C-5218-4903-D34A1F73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595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F626C-72B8-9951-7A24-7FEF2DAD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35D220-99DF-BD51-B4E3-BBB2C16A5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77A49C-F19A-7E0D-36AF-C0850FE1C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45E268-A909-7DBE-5DBB-354325CE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  <p:sp>
        <p:nvSpPr>
          <p:cNvPr id="9" name="Espaço Reservado para Data 3">
            <a:extLst>
              <a:ext uri="{FF2B5EF4-FFF2-40B4-BE49-F238E27FC236}">
                <a16:creationId xmlns:a16="http://schemas.microsoft.com/office/drawing/2014/main" id="{233CAC6E-2B70-71E9-A704-4633FCF8C4F9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08/08/2024</a:t>
            </a:r>
            <a:endParaRPr lang="pt-BR" dirty="0"/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24D1F1DD-DB62-E6FF-7F32-2BED2F11575E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Luciana Dinardi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542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71B5D-DDB1-04AF-29DA-BD09EB98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766B96-7857-C880-FC45-43E973228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870BA1-3A0A-E930-24CE-F00DC508A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7D387A8-88DB-3670-5E61-296C164EE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417D2EB-FD06-5A0C-4B35-2C25C36FD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31A1DB-8DDB-AD4F-3BB8-7E6D0A54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AD5CB6FD-24CA-1305-7024-29F5B6AF0C0F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08/08/2024</a:t>
            </a:r>
            <a:endParaRPr lang="pt-BR" dirty="0"/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F60E0894-18F8-D6E9-2998-F0D97034C716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Luciana Dinardi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377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AEA86-1388-E87C-24A0-79B1836F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2D0DAD-08FF-FB50-2708-2E4D8C16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DA571032-1B4B-02FD-8B5D-E6D18B5C95D8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08/08/2024</a:t>
            </a:r>
            <a:endParaRPr lang="pt-BR" dirty="0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283E6F52-79AD-4DD0-8241-E79319ACC57A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Luciana Dinardi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126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C0349F-F30F-7DDC-F0F5-94F59EA2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  <p:sp>
        <p:nvSpPr>
          <p:cNvPr id="6" name="Espaço Reservado para Data 3">
            <a:extLst>
              <a:ext uri="{FF2B5EF4-FFF2-40B4-BE49-F238E27FC236}">
                <a16:creationId xmlns:a16="http://schemas.microsoft.com/office/drawing/2014/main" id="{12A6C68C-BAD9-31EA-C988-E51AF6FC2FC5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08/08/2024</a:t>
            </a:r>
            <a:endParaRPr lang="pt-BR" dirty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D40D5742-2B17-FBAE-DFED-7E876D4C9E63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Luciana Dinardi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6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2DACC-C12F-B6DB-4FB6-7D7BD21D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3FD0A9-4750-5C9C-77AC-F447A81E5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35303F-D149-91C9-F896-C5E37F48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F0D5C3-4F0D-9B5B-07F3-9B3B176A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  <p:sp>
        <p:nvSpPr>
          <p:cNvPr id="9" name="Espaço Reservado para Data 3">
            <a:extLst>
              <a:ext uri="{FF2B5EF4-FFF2-40B4-BE49-F238E27FC236}">
                <a16:creationId xmlns:a16="http://schemas.microsoft.com/office/drawing/2014/main" id="{8E117C5C-6854-4957-59BA-D0D8367210E1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08/08/2024</a:t>
            </a:r>
            <a:endParaRPr lang="pt-BR" dirty="0"/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56238B65-9682-5EFF-790A-43055CCA2619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Luciana Dinardi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40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35A42-3F7E-279C-33D0-28B613CA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C82F015-495E-A6FA-1FA1-6120B5C63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BC4DC4-DC91-5CFA-8B2D-D0635F5D4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67571E-5DE1-E543-07E3-42056A6D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62752-255F-4BCD-A335-59E6EBCDEED2}" type="slidenum">
              <a:rPr lang="pt-BR" smtClean="0"/>
              <a:t>‹#›</a:t>
            </a:fld>
            <a:endParaRPr lang="pt-BR"/>
          </a:p>
        </p:txBody>
      </p:sp>
      <p:sp>
        <p:nvSpPr>
          <p:cNvPr id="9" name="Espaço Reservado para Data 3">
            <a:extLst>
              <a:ext uri="{FF2B5EF4-FFF2-40B4-BE49-F238E27FC236}">
                <a16:creationId xmlns:a16="http://schemas.microsoft.com/office/drawing/2014/main" id="{676DB7C1-5401-3740-F8C1-93D5EFA43B42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08/08/2024</a:t>
            </a:r>
            <a:endParaRPr lang="pt-BR" dirty="0"/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B7F0F4EA-E4B8-A25A-5382-CDF3B0852A10}"/>
              </a:ext>
            </a:extLst>
          </p:cNvPr>
          <p:cNvSpPr txBox="1">
            <a:spLocks/>
          </p:cNvSpPr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Luciana Dinardi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87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AB6136-005F-541C-5E13-A943E25D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FB31CA-5C56-5786-5450-C9893E03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DD4D7A-853C-9BAD-F130-075BE6EE2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 dirty="0"/>
              <a:t>08/08/2024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FB18F9-BFE4-07C3-F7BD-B403D99EE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4449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Luciana Dinardi</a:t>
            </a:r>
            <a:endParaRPr lang="pt-BR" dirty="0"/>
          </a:p>
        </p:txBody>
      </p:sp>
      <p:pic>
        <p:nvPicPr>
          <p:cNvPr id="7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6BD9388-4421-39C6-1BBA-EBB64CB9956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297" y="5800463"/>
            <a:ext cx="993925" cy="10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 descr="Lagarto em cima de uma superfície verde&#10;&#10;Descrição gerada automaticamente">
            <a:extLst>
              <a:ext uri="{FF2B5EF4-FFF2-40B4-BE49-F238E27FC236}">
                <a16:creationId xmlns:a16="http://schemas.microsoft.com/office/drawing/2014/main" id="{6BD03354-86FD-F992-B712-A254E6367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r="174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2D97CB-D2DA-6E03-2333-55D48E9C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dirty="0">
                <a:solidFill>
                  <a:schemeClr val="tx2"/>
                </a:solidFill>
              </a:rPr>
              <a:t>A formação do time inovador</a:t>
            </a:r>
            <a:endParaRPr lang="en-US" sz="4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EEC669-7705-001B-C4C5-3D28BC7FDD1C}"/>
              </a:ext>
            </a:extLst>
          </p:cNvPr>
          <p:cNvSpPr txBox="1"/>
          <p:nvPr/>
        </p:nvSpPr>
        <p:spPr>
          <a:xfrm>
            <a:off x="838200" y="2434200"/>
            <a:ext cx="3822189" cy="4342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pt-BR" sz="2600" dirty="0">
                <a:solidFill>
                  <a:schemeClr val="tx2"/>
                </a:solidFill>
              </a:rPr>
              <a:t>Processos e Tecnologia trabalhando juntos para garantir eficiência operacional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solidFill>
                  <a:schemeClr val="tx2"/>
                </a:solidFill>
              </a:rPr>
              <a:t>Luciana Dinardi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solidFill>
                  <a:schemeClr val="tx2"/>
                </a:solidFill>
              </a:rPr>
              <a:t>08/08/2024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1A08C7-705A-DFD4-9212-A16736497B39}"/>
              </a:ext>
            </a:extLst>
          </p:cNvPr>
          <p:cNvSpPr txBox="1"/>
          <p:nvPr/>
        </p:nvSpPr>
        <p:spPr>
          <a:xfrm>
            <a:off x="9551773" y="6517522"/>
            <a:ext cx="5498757" cy="25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Imagem</a:t>
            </a:r>
            <a:r>
              <a:rPr lang="en-US" sz="1200" dirty="0">
                <a:solidFill>
                  <a:schemeClr val="bg1"/>
                </a:solidFill>
              </a:rPr>
              <a:t> de Harvey Boyd </a:t>
            </a:r>
            <a:r>
              <a:rPr lang="en-US" sz="1200" dirty="0" err="1">
                <a:solidFill>
                  <a:schemeClr val="bg1"/>
                </a:solidFill>
              </a:rPr>
              <a:t>por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Pixabay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7B2F6A-CB90-E91C-E177-51F0885B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Resolvendo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problemas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forma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perene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CCB6D15C-5E01-58A3-FDDA-98868379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53296"/>
            <a:ext cx="7214616" cy="4923975"/>
          </a:xfrm>
          <a:prstGeom prst="rect">
            <a:avLst/>
          </a:prstGeom>
        </p:spPr>
      </p:pic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D2900016-97E9-BE9E-CBFD-9C33CCBCC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048" y="5751561"/>
            <a:ext cx="1034408" cy="10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roda">
            <a:extLst>
              <a:ext uri="{FF2B5EF4-FFF2-40B4-BE49-F238E27FC236}">
                <a16:creationId xmlns:a16="http://schemas.microsoft.com/office/drawing/2014/main" id="{01787791-5A5C-57A7-3920-274B1C08F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2" b="7192"/>
          <a:stretch/>
        </p:blipFill>
        <p:spPr>
          <a:xfrm>
            <a:off x="83949" y="-18021"/>
            <a:ext cx="12019986" cy="685800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68DD85-D98C-19AB-1D7A-CF9F5B1E08F2}"/>
              </a:ext>
            </a:extLst>
          </p:cNvPr>
          <p:cNvSpPr txBox="1"/>
          <p:nvPr/>
        </p:nvSpPr>
        <p:spPr>
          <a:xfrm>
            <a:off x="8371702" y="6501196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solidFill>
                  <a:schemeClr val="bg1"/>
                </a:solidFill>
              </a:rPr>
              <a:t>Imagem de Adrian por </a:t>
            </a:r>
            <a:r>
              <a:rPr lang="pt-BR" sz="1200" dirty="0" err="1">
                <a:solidFill>
                  <a:schemeClr val="bg1"/>
                </a:solidFill>
              </a:rPr>
              <a:t>Pixabay</a:t>
            </a:r>
            <a:endParaRPr lang="pt-BR" sz="1200" dirty="0">
              <a:solidFill>
                <a:schemeClr val="bg1"/>
              </a:solidFill>
            </a:endParaRPr>
          </a:p>
        </p:txBody>
      </p:sp>
      <p:pic>
        <p:nvPicPr>
          <p:cNvPr id="14" name="Imagem 13" descr="Uma imagem contendo Logotipo&#10;&#10;Descrição gerada automaticamente">
            <a:extLst>
              <a:ext uri="{FF2B5EF4-FFF2-40B4-BE49-F238E27FC236}">
                <a16:creationId xmlns:a16="http://schemas.microsoft.com/office/drawing/2014/main" id="{A87636A8-A208-9510-F1D1-FB7FF10EF3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2" y="79805"/>
            <a:ext cx="991159" cy="102002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CF59D24-762E-FD05-EA5B-76417937DF4A}"/>
              </a:ext>
            </a:extLst>
          </p:cNvPr>
          <p:cNvSpPr/>
          <p:nvPr/>
        </p:nvSpPr>
        <p:spPr>
          <a:xfrm>
            <a:off x="83949" y="1099833"/>
            <a:ext cx="2863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Pessoas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A4A8D41-434B-81AE-4FCB-0F9E4E109398}"/>
              </a:ext>
            </a:extLst>
          </p:cNvPr>
          <p:cNvSpPr/>
          <p:nvPr/>
        </p:nvSpPr>
        <p:spPr>
          <a:xfrm>
            <a:off x="1515494" y="5854865"/>
            <a:ext cx="36301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Tecnologia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65B3B22-F388-9B5E-D94E-E66C4727DC1D}"/>
              </a:ext>
            </a:extLst>
          </p:cNvPr>
          <p:cNvSpPr/>
          <p:nvPr/>
        </p:nvSpPr>
        <p:spPr>
          <a:xfrm>
            <a:off x="8615003" y="3913787"/>
            <a:ext cx="3170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Processo</a:t>
            </a:r>
          </a:p>
        </p:txBody>
      </p:sp>
    </p:spTree>
    <p:extLst>
      <p:ext uri="{BB962C8B-B14F-4D97-AF65-F5344CB8AC3E}">
        <p14:creationId xmlns:p14="http://schemas.microsoft.com/office/powerpoint/2010/main" val="230018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no interior, pessoa, segurando, mão">
            <a:extLst>
              <a:ext uri="{FF2B5EF4-FFF2-40B4-BE49-F238E27FC236}">
                <a16:creationId xmlns:a16="http://schemas.microsoft.com/office/drawing/2014/main" id="{2F79DA27-CD49-E19D-7528-52963031B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A9F0561-DBF1-DFD4-91AE-E3878B7AE5A4}"/>
              </a:ext>
            </a:extLst>
          </p:cNvPr>
          <p:cNvSpPr txBox="1"/>
          <p:nvPr/>
        </p:nvSpPr>
        <p:spPr>
          <a:xfrm>
            <a:off x="7060442" y="6457890"/>
            <a:ext cx="5131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dirty="0">
                <a:solidFill>
                  <a:schemeClr val="bg1"/>
                </a:solidFill>
              </a:rPr>
              <a:t>Imagem de </a:t>
            </a:r>
            <a:r>
              <a:rPr lang="pt-BR" sz="1000" dirty="0" err="1">
                <a:solidFill>
                  <a:schemeClr val="bg1"/>
                </a:solidFill>
              </a:rPr>
              <a:t>Peace,love,happiness</a:t>
            </a:r>
            <a:r>
              <a:rPr lang="pt-BR" sz="1000" dirty="0">
                <a:solidFill>
                  <a:schemeClr val="bg1"/>
                </a:solidFill>
              </a:rPr>
              <a:t> por </a:t>
            </a:r>
            <a:r>
              <a:rPr lang="pt-BR" sz="1000" dirty="0" err="1">
                <a:solidFill>
                  <a:schemeClr val="bg1"/>
                </a:solidFill>
              </a:rPr>
              <a:t>Pixabay</a:t>
            </a:r>
            <a:endParaRPr lang="pt-BR" sz="1000" dirty="0">
              <a:solidFill>
                <a:schemeClr val="bg1"/>
              </a:solidFill>
            </a:endParaRPr>
          </a:p>
          <a:p>
            <a:pPr algn="r"/>
            <a:endParaRPr lang="pt-BR" sz="1000" dirty="0">
              <a:solidFill>
                <a:schemeClr val="bg1"/>
              </a:solidFill>
            </a:endParaRPr>
          </a:p>
        </p:txBody>
      </p:sp>
      <p:pic>
        <p:nvPicPr>
          <p:cNvPr id="9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33720C96-6BBC-57A1-C105-5D5F8D2F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372" y="79805"/>
            <a:ext cx="991159" cy="10200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EF1B547-2C69-7D50-44D9-8E6F3E9E2E2A}"/>
              </a:ext>
            </a:extLst>
          </p:cNvPr>
          <p:cNvSpPr/>
          <p:nvPr/>
        </p:nvSpPr>
        <p:spPr>
          <a:xfrm>
            <a:off x="277469" y="128154"/>
            <a:ext cx="55533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DNA do Inovador</a:t>
            </a:r>
          </a:p>
        </p:txBody>
      </p:sp>
    </p:spTree>
    <p:extLst>
      <p:ext uri="{BB962C8B-B14F-4D97-AF65-F5344CB8AC3E}">
        <p14:creationId xmlns:p14="http://schemas.microsoft.com/office/powerpoint/2010/main" val="297610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E69B75D-232C-6891-8E34-7726D8871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723"/>
            <a:ext cx="4873803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EA3699B-201C-6108-31CE-E6EFE005B5BF}"/>
              </a:ext>
            </a:extLst>
          </p:cNvPr>
          <p:cNvSpPr txBox="1"/>
          <p:nvPr/>
        </p:nvSpPr>
        <p:spPr>
          <a:xfrm>
            <a:off x="5809129" y="1761564"/>
            <a:ext cx="5876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Estudo de hábitos de 25 empresários inovadores e entrevista de mais de 3000 executivos e 500 indivíduos que iniciaram empresas inovadoras ou inventaram novos produtos.</a:t>
            </a:r>
          </a:p>
        </p:txBody>
      </p:sp>
    </p:spTree>
    <p:extLst>
      <p:ext uri="{BB962C8B-B14F-4D97-AF65-F5344CB8AC3E}">
        <p14:creationId xmlns:p14="http://schemas.microsoft.com/office/powerpoint/2010/main" val="158357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7EAA221-D598-FE64-CF85-F839383435AD}"/>
              </a:ext>
            </a:extLst>
          </p:cNvPr>
          <p:cNvSpPr/>
          <p:nvPr/>
        </p:nvSpPr>
        <p:spPr>
          <a:xfrm>
            <a:off x="442450" y="128154"/>
            <a:ext cx="5223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DNA do Inovador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D72BEA8-D565-2AC3-D029-0931F095F760}"/>
              </a:ext>
            </a:extLst>
          </p:cNvPr>
          <p:cNvSpPr/>
          <p:nvPr/>
        </p:nvSpPr>
        <p:spPr>
          <a:xfrm>
            <a:off x="182467" y="2403107"/>
            <a:ext cx="1744807" cy="1062318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Mudança do status quo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530481-E506-A2D2-C26F-BFDD0E894D33}"/>
              </a:ext>
            </a:extLst>
          </p:cNvPr>
          <p:cNvSpPr/>
          <p:nvPr/>
        </p:nvSpPr>
        <p:spPr>
          <a:xfrm>
            <a:off x="182467" y="3465425"/>
            <a:ext cx="1744807" cy="55132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Assumir riscos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BC1B975-41AC-1B50-DBFA-B0522093798D}"/>
              </a:ext>
            </a:extLst>
          </p:cNvPr>
          <p:cNvSpPr/>
          <p:nvPr/>
        </p:nvSpPr>
        <p:spPr>
          <a:xfrm>
            <a:off x="2387684" y="2127442"/>
            <a:ext cx="1744807" cy="55132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Questionar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099E665-5786-9746-B10C-4F011A23C090}"/>
              </a:ext>
            </a:extLst>
          </p:cNvPr>
          <p:cNvSpPr/>
          <p:nvPr/>
        </p:nvSpPr>
        <p:spPr>
          <a:xfrm>
            <a:off x="2387683" y="2751424"/>
            <a:ext cx="1744807" cy="55132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Observar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E11C621-FB84-C181-F577-08BE4CFC9D58}"/>
              </a:ext>
            </a:extLst>
          </p:cNvPr>
          <p:cNvSpPr/>
          <p:nvPr/>
        </p:nvSpPr>
        <p:spPr>
          <a:xfrm>
            <a:off x="2387682" y="3375406"/>
            <a:ext cx="1744807" cy="55132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Relacionar-se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540D034-28B8-85D2-B870-D2C36922A80F}"/>
              </a:ext>
            </a:extLst>
          </p:cNvPr>
          <p:cNvSpPr/>
          <p:nvPr/>
        </p:nvSpPr>
        <p:spPr>
          <a:xfrm>
            <a:off x="2387681" y="3999388"/>
            <a:ext cx="1744807" cy="55132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Experimentar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A20A07-0D91-41FC-7454-4ABBE2604D58}"/>
              </a:ext>
            </a:extLst>
          </p:cNvPr>
          <p:cNvSpPr txBox="1"/>
          <p:nvPr/>
        </p:nvSpPr>
        <p:spPr>
          <a:xfrm>
            <a:off x="2211163" y="1313983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Habilidades comportamentais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10CC541-E89A-DA6C-C194-36966F04826C}"/>
              </a:ext>
            </a:extLst>
          </p:cNvPr>
          <p:cNvSpPr txBox="1"/>
          <p:nvPr/>
        </p:nvSpPr>
        <p:spPr>
          <a:xfrm>
            <a:off x="4428438" y="2272305"/>
            <a:ext cx="215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Habilidades cognitivas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D2A3643-2B72-79DE-549F-A5C1BDEC0205}"/>
              </a:ext>
            </a:extLst>
          </p:cNvPr>
          <p:cNvSpPr/>
          <p:nvPr/>
        </p:nvSpPr>
        <p:spPr>
          <a:xfrm>
            <a:off x="4592897" y="2998696"/>
            <a:ext cx="1744807" cy="55132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Pensamento associativo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0001E7A-0477-D395-A7D2-8EAD86E6D9CF}"/>
              </a:ext>
            </a:extLst>
          </p:cNvPr>
          <p:cNvSpPr/>
          <p:nvPr/>
        </p:nvSpPr>
        <p:spPr>
          <a:xfrm>
            <a:off x="6760337" y="2998695"/>
            <a:ext cx="1744807" cy="55132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Novas ideias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B2AF50F-916D-7BF6-E0AB-3BEBC756104C}"/>
              </a:ext>
            </a:extLst>
          </p:cNvPr>
          <p:cNvSpPr/>
          <p:nvPr/>
        </p:nvSpPr>
        <p:spPr>
          <a:xfrm>
            <a:off x="10592238" y="2225918"/>
            <a:ext cx="1276960" cy="209865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Novos produtos / serviços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0638E4D-6F2C-AAD9-E151-90E9693ADCEB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1927274" y="2403107"/>
            <a:ext cx="460410" cy="53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5FF3A8F-48A7-1BDC-C30E-1C3E10EC3F1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927271" y="3027089"/>
            <a:ext cx="460412" cy="247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CBFDE5B-EDEA-F8C2-DB9A-68FF6E0FDBE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927270" y="3367182"/>
            <a:ext cx="460412" cy="283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22458265-7BAD-1F6A-80F3-BF3BC58063E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1927274" y="3741090"/>
            <a:ext cx="460407" cy="533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DA97D1D-EC02-2B5B-D2C3-7B49EF0DD96C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4132491" y="2403107"/>
            <a:ext cx="460406" cy="871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CA79F06-8197-99F6-A2BE-AEC887BEF6D3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4132490" y="3027089"/>
            <a:ext cx="460407" cy="247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D6291107-F8F1-EB68-DB46-F8AA787B8813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4132489" y="3274361"/>
            <a:ext cx="460408" cy="37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1031108A-547D-7E49-E086-A2E6431B8F08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132488" y="3274361"/>
            <a:ext cx="460409" cy="1000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0DEF9B5-2A5B-FC35-74AE-BCC937616BF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6337704" y="3274360"/>
            <a:ext cx="4226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C655638B-4575-6DD7-DC26-743C1F6171F6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8505144" y="3274360"/>
            <a:ext cx="2087094" cy="8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EA4B20B1-25A1-87D6-91E3-3F7475E3EE94}"/>
              </a:ext>
            </a:extLst>
          </p:cNvPr>
          <p:cNvSpPr txBox="1"/>
          <p:nvPr/>
        </p:nvSpPr>
        <p:spPr>
          <a:xfrm>
            <a:off x="8620726" y="3365551"/>
            <a:ext cx="2151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Habilidades de entrega: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Análise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Planejamento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Detalhista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Disciplina</a:t>
            </a:r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37C5347A-D98B-39FF-38E6-580108374112}"/>
              </a:ext>
            </a:extLst>
          </p:cNvPr>
          <p:cNvSpPr/>
          <p:nvPr/>
        </p:nvSpPr>
        <p:spPr>
          <a:xfrm>
            <a:off x="2387680" y="4550717"/>
            <a:ext cx="6233046" cy="1340830"/>
          </a:xfrm>
          <a:prstGeom prst="rightArrow">
            <a:avLst>
              <a:gd name="adj1" fmla="val 75830"/>
              <a:gd name="adj2" fmla="val 25873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À medida que uma empresa cresce, as habilidades de descobertas vão sendo substituídas por habilidades de entrega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3AF7982-F9F7-23C0-4E48-E36696D9D03B}"/>
              </a:ext>
            </a:extLst>
          </p:cNvPr>
          <p:cNvSpPr txBox="1"/>
          <p:nvPr/>
        </p:nvSpPr>
        <p:spPr>
          <a:xfrm>
            <a:off x="122550" y="6561499"/>
            <a:ext cx="540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Fonte: DNA do Inovador, Jeff </a:t>
            </a:r>
            <a:r>
              <a:rPr lang="pt-BR" sz="1050" dirty="0" err="1"/>
              <a:t>Dyer</a:t>
            </a:r>
            <a:r>
              <a:rPr lang="pt-BR" sz="1050" dirty="0"/>
              <a:t>, Hal </a:t>
            </a:r>
            <a:r>
              <a:rPr lang="pt-BR" sz="1050" dirty="0" err="1"/>
              <a:t>Gregersen</a:t>
            </a:r>
            <a:r>
              <a:rPr lang="pt-BR" sz="1050" dirty="0"/>
              <a:t> &amp; Clayton M </a:t>
            </a:r>
            <a:r>
              <a:rPr lang="pt-BR" sz="1050" dirty="0" err="1"/>
              <a:t>Christensen</a:t>
            </a:r>
            <a:r>
              <a:rPr lang="pt-B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41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A870FE6-634A-BFE4-29A1-0092F0C29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3" r="10992" b="6842"/>
          <a:stretch/>
        </p:blipFill>
        <p:spPr>
          <a:xfrm>
            <a:off x="618564" y="1674"/>
            <a:ext cx="10233211" cy="63856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1E33A1C-808D-4343-8CD1-F32CADD08D89}"/>
              </a:ext>
            </a:extLst>
          </p:cNvPr>
          <p:cNvSpPr txBox="1"/>
          <p:nvPr/>
        </p:nvSpPr>
        <p:spPr>
          <a:xfrm>
            <a:off x="122550" y="6561499"/>
            <a:ext cx="540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Fonte: DNA do Inovador, Jeff </a:t>
            </a:r>
            <a:r>
              <a:rPr lang="pt-BR" sz="1050" dirty="0" err="1"/>
              <a:t>Dyer</a:t>
            </a:r>
            <a:r>
              <a:rPr lang="pt-BR" sz="1050" dirty="0"/>
              <a:t>, Hal </a:t>
            </a:r>
            <a:r>
              <a:rPr lang="pt-BR" sz="1050" dirty="0" err="1"/>
              <a:t>Gregersen</a:t>
            </a:r>
            <a:r>
              <a:rPr lang="pt-BR" sz="1050" dirty="0"/>
              <a:t> &amp; Clayton M </a:t>
            </a:r>
            <a:r>
              <a:rPr lang="pt-BR" sz="1050" dirty="0" err="1"/>
              <a:t>Christensen</a:t>
            </a:r>
            <a:r>
              <a:rPr lang="pt-B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4481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B9536B9-E3C4-05A6-E2C4-68EE21F0A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04519"/>
            <a:ext cx="10905066" cy="41984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F7C9BB8-08A0-2A21-2D13-6B70671769A3}"/>
              </a:ext>
            </a:extLst>
          </p:cNvPr>
          <p:cNvSpPr txBox="1"/>
          <p:nvPr/>
        </p:nvSpPr>
        <p:spPr>
          <a:xfrm>
            <a:off x="982118" y="5648680"/>
            <a:ext cx="292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Gera </a:t>
            </a:r>
            <a:r>
              <a:rPr lang="en-CA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novas</a:t>
            </a:r>
            <a:r>
              <a:rPr lang="en-CA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CA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ideias</a:t>
            </a:r>
            <a:endParaRPr lang="en-CA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8313876-DF71-0A8C-D6C7-ADC06A84E263}"/>
              </a:ext>
            </a:extLst>
          </p:cNvPr>
          <p:cNvSpPr txBox="1"/>
          <p:nvPr/>
        </p:nvSpPr>
        <p:spPr>
          <a:xfrm>
            <a:off x="7914032" y="5694847"/>
            <a:ext cx="29276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Tangibiliza</a:t>
            </a:r>
            <a:r>
              <a:rPr lang="en-CA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CA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os</a:t>
            </a:r>
            <a:r>
              <a:rPr lang="en-CA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CA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resultados</a:t>
            </a:r>
            <a:endParaRPr lang="en-CA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3D671C-FC2C-A446-9ABC-D39A45325528}"/>
              </a:ext>
            </a:extLst>
          </p:cNvPr>
          <p:cNvSpPr txBox="1"/>
          <p:nvPr/>
        </p:nvSpPr>
        <p:spPr>
          <a:xfrm>
            <a:off x="122550" y="6561499"/>
            <a:ext cx="540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Fonte: DNA do Inovador, Jeff </a:t>
            </a:r>
            <a:r>
              <a:rPr lang="pt-BR" sz="1050" dirty="0" err="1"/>
              <a:t>Dyer</a:t>
            </a:r>
            <a:r>
              <a:rPr lang="pt-BR" sz="1050" dirty="0"/>
              <a:t>, Hal </a:t>
            </a:r>
            <a:r>
              <a:rPr lang="pt-BR" sz="1050" dirty="0" err="1"/>
              <a:t>Gregersen</a:t>
            </a:r>
            <a:r>
              <a:rPr lang="pt-BR" sz="1050" dirty="0"/>
              <a:t> &amp; Clayton M </a:t>
            </a:r>
            <a:r>
              <a:rPr lang="pt-BR" sz="1050" dirty="0" err="1"/>
              <a:t>Christensen</a:t>
            </a:r>
            <a:r>
              <a:rPr lang="pt-BR" sz="1050" dirty="0"/>
              <a:t>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765227-A77E-801A-6E13-9194DD5DAABB}"/>
              </a:ext>
            </a:extLst>
          </p:cNvPr>
          <p:cNvSpPr/>
          <p:nvPr/>
        </p:nvSpPr>
        <p:spPr>
          <a:xfrm>
            <a:off x="122550" y="42585"/>
            <a:ext cx="87564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formação do time inovador</a:t>
            </a:r>
          </a:p>
        </p:txBody>
      </p:sp>
    </p:spTree>
    <p:extLst>
      <p:ext uri="{BB962C8B-B14F-4D97-AF65-F5344CB8AC3E}">
        <p14:creationId xmlns:p14="http://schemas.microsoft.com/office/powerpoint/2010/main" val="55713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59C767-5134-8A13-21F8-492EC4BC3532}"/>
              </a:ext>
            </a:extLst>
          </p:cNvPr>
          <p:cNvSpPr/>
          <p:nvPr/>
        </p:nvSpPr>
        <p:spPr>
          <a:xfrm>
            <a:off x="0" y="0"/>
            <a:ext cx="2471353" cy="6858000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400"/>
              <a:t>Questionador</a:t>
            </a:r>
            <a:endParaRPr lang="pt-BR" sz="2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415B455-01CA-05FD-A643-15E820428572}"/>
              </a:ext>
            </a:extLst>
          </p:cNvPr>
          <p:cNvSpPr/>
          <p:nvPr/>
        </p:nvSpPr>
        <p:spPr>
          <a:xfrm>
            <a:off x="2430162" y="0"/>
            <a:ext cx="2471353" cy="68580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400" dirty="0"/>
              <a:t>Observador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E6122A7-A7B7-666D-239F-4C868D0DC1D9}"/>
              </a:ext>
            </a:extLst>
          </p:cNvPr>
          <p:cNvSpPr/>
          <p:nvPr/>
        </p:nvSpPr>
        <p:spPr>
          <a:xfrm>
            <a:off x="7249294" y="0"/>
            <a:ext cx="2471353" cy="6858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400" dirty="0"/>
              <a:t>Experimentar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A39BB5-4C09-BFCE-C802-71772451206A}"/>
              </a:ext>
            </a:extLst>
          </p:cNvPr>
          <p:cNvSpPr/>
          <p:nvPr/>
        </p:nvSpPr>
        <p:spPr>
          <a:xfrm>
            <a:off x="4901515" y="0"/>
            <a:ext cx="2471353" cy="6858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400" dirty="0"/>
              <a:t>Network diversa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8DC1568-4F36-4F34-2EF8-27EF3727A190}"/>
              </a:ext>
            </a:extLst>
          </p:cNvPr>
          <p:cNvSpPr/>
          <p:nvPr/>
        </p:nvSpPr>
        <p:spPr>
          <a:xfrm>
            <a:off x="9720647" y="0"/>
            <a:ext cx="2471353" cy="6858000"/>
          </a:xfrm>
          <a:prstGeom prst="rect">
            <a:avLst/>
          </a:prstGeom>
          <a:solidFill>
            <a:srgbClr val="0052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400" dirty="0"/>
              <a:t>Associar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FF97BA-55AA-7106-7D0C-E3B752733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322" y="1237131"/>
            <a:ext cx="2274002" cy="17077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9134DC-68BC-F748-50E3-34842A1E9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4785" y="3240694"/>
            <a:ext cx="1743075" cy="26289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5B1776E-8FC7-03CB-5D40-5B079B8CD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52" y="1274201"/>
            <a:ext cx="2071786" cy="155184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A90B0E0-6870-8C23-E9DD-DCA0E85A1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52" y="3049940"/>
            <a:ext cx="2181797" cy="145188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7D6F071-71E1-153C-1E7A-6ABE44EDE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0009" y="1274201"/>
            <a:ext cx="2402282" cy="135248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2A43FA6-14F3-70DB-FF41-688806014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6882" y="3032148"/>
            <a:ext cx="2256720" cy="1487472"/>
          </a:xfrm>
          <a:prstGeom prst="rect">
            <a:avLst/>
          </a:prstGeom>
        </p:spPr>
      </p:pic>
      <p:pic>
        <p:nvPicPr>
          <p:cNvPr id="29" name="Imagem 28" descr="Uma imagem contendo computador&#10;&#10;Descrição gerada automaticamente">
            <a:extLst>
              <a:ext uri="{FF2B5EF4-FFF2-40B4-BE49-F238E27FC236}">
                <a16:creationId xmlns:a16="http://schemas.microsoft.com/office/drawing/2014/main" id="{7ED6DDC2-905A-E251-419D-379392DA6D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421" y="672306"/>
            <a:ext cx="2242045" cy="497541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D599825-EC89-D133-3BD8-96E7656CA0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099"/>
          <a:stretch/>
        </p:blipFill>
        <p:spPr>
          <a:xfrm>
            <a:off x="4979098" y="1237131"/>
            <a:ext cx="2284228" cy="3913093"/>
          </a:xfrm>
          <a:prstGeom prst="rect">
            <a:avLst/>
          </a:prstGeom>
        </p:spPr>
      </p:pic>
      <p:pic>
        <p:nvPicPr>
          <p:cNvPr id="32" name="Imagem 31" descr="Uma imagem contendo Logotipo&#10;&#10;Descrição gerada automaticamente">
            <a:extLst>
              <a:ext uri="{FF2B5EF4-FFF2-40B4-BE49-F238E27FC236}">
                <a16:creationId xmlns:a16="http://schemas.microsoft.com/office/drawing/2014/main" id="{C02A75E8-DFAE-3FAB-2D60-E50D0A58D13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868" y="6051176"/>
            <a:ext cx="729456" cy="75070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C4014B71-7BD4-F6A9-E4FC-5299AAC208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00" y="4725726"/>
            <a:ext cx="2356699" cy="132564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3373190-A820-BF44-3909-24BE3A10C54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51" r="8023" b="22711"/>
          <a:stretch/>
        </p:blipFill>
        <p:spPr>
          <a:xfrm>
            <a:off x="7425806" y="4694530"/>
            <a:ext cx="2242660" cy="20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4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A47622-DC9D-C1E0-1B42-CB8058FF8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Basta ter as competências para inovar?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7016FD-3BF8-EE32-BAD6-D77EF695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96790"/>
            <a:ext cx="7214616" cy="4436988"/>
          </a:xfrm>
          <a:prstGeom prst="rect">
            <a:avLst/>
          </a:prstGeom>
        </p:spPr>
      </p:pic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D6002F4E-782E-39A0-E20F-0B88FF6E4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670" y="5439184"/>
            <a:ext cx="1182326" cy="12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03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owt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20" y="98854"/>
            <a:ext cx="12017052" cy="6759146"/>
          </a:xfrm>
        </p:spPr>
      </p:pic>
    </p:spTree>
    <p:extLst>
      <p:ext uri="{BB962C8B-B14F-4D97-AF65-F5344CB8AC3E}">
        <p14:creationId xmlns:p14="http://schemas.microsoft.com/office/powerpoint/2010/main" val="31006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DCEE41A-6AD7-4141-9B35-4D88126EA86A}"/>
              </a:ext>
            </a:extLst>
          </p:cNvPr>
          <p:cNvCxnSpPr>
            <a:cxnSpLocks/>
          </p:cNvCxnSpPr>
          <p:nvPr/>
        </p:nvCxnSpPr>
        <p:spPr>
          <a:xfrm flipV="1">
            <a:off x="378201" y="0"/>
            <a:ext cx="5503" cy="476672"/>
          </a:xfrm>
          <a:prstGeom prst="line">
            <a:avLst/>
          </a:prstGeom>
          <a:ln w="28575">
            <a:solidFill>
              <a:srgbClr val="008F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7A081627-1001-4F30-A17E-68F47789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64225"/>
            <a:ext cx="9095350" cy="432129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pt-BR" sz="2000" spc="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endParaRPr lang="pt-BR" sz="2000" spc="0" dirty="0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6299DF0-3860-49D4-BF9D-976ADAD0AB1A}"/>
              </a:ext>
            </a:extLst>
          </p:cNvPr>
          <p:cNvCxnSpPr>
            <a:cxnSpLocks/>
          </p:cNvCxnSpPr>
          <p:nvPr/>
        </p:nvCxnSpPr>
        <p:spPr>
          <a:xfrm>
            <a:off x="551384" y="578765"/>
            <a:ext cx="11233248" cy="0"/>
          </a:xfrm>
          <a:prstGeom prst="line">
            <a:avLst/>
          </a:prstGeom>
          <a:ln>
            <a:solidFill>
              <a:srgbClr val="6F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723BB2E-495D-49D3-88E0-6455677B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E28BFC2-5EA0-4E33-BF38-0FA42A4640E9}"/>
              </a:ext>
            </a:extLst>
          </p:cNvPr>
          <p:cNvSpPr/>
          <p:nvPr/>
        </p:nvSpPr>
        <p:spPr>
          <a:xfrm>
            <a:off x="9979378" y="0"/>
            <a:ext cx="221262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8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>
            <a:extLst>
              <a:ext uri="{FF2B5EF4-FFF2-40B4-BE49-F238E27FC236}">
                <a16:creationId xmlns:a16="http://schemas.microsoft.com/office/drawing/2014/main" id="{60391CDB-E067-4572-B4C6-DA754DA49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000" y="1872001"/>
            <a:ext cx="7560000" cy="584775"/>
          </a:xfrm>
        </p:spPr>
        <p:txBody>
          <a:bodyPr/>
          <a:lstStyle/>
          <a:p>
            <a:endParaRPr lang="pt-BR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C253CC36-63B7-487B-B9CA-1BA17369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000" y="324001"/>
            <a:ext cx="7560000" cy="769441"/>
          </a:xfrm>
        </p:spPr>
        <p:txBody>
          <a:bodyPr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566E07E-7DA2-4A6B-8DB1-BF3A55054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58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60808D-437C-4948-BCFE-1BD8BDA920DA}"/>
              </a:ext>
            </a:extLst>
          </p:cNvPr>
          <p:cNvSpPr txBox="1"/>
          <p:nvPr/>
        </p:nvSpPr>
        <p:spPr>
          <a:xfrm>
            <a:off x="8893263" y="3630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Observar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6FB0D8C-C4CE-4628-A79D-76B1FC5B4418}"/>
              </a:ext>
            </a:extLst>
          </p:cNvPr>
          <p:cNvSpPr txBox="1"/>
          <p:nvPr/>
        </p:nvSpPr>
        <p:spPr>
          <a:xfrm>
            <a:off x="7896200" y="9478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Associar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0B5100-E32A-44A5-AADF-6AC033F9A8AD}"/>
              </a:ext>
            </a:extLst>
          </p:cNvPr>
          <p:cNvSpPr txBox="1"/>
          <p:nvPr/>
        </p:nvSpPr>
        <p:spPr>
          <a:xfrm>
            <a:off x="8885872" y="159826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Questionar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5B96931-C917-4111-8E91-54B035AD9A4A}"/>
              </a:ext>
            </a:extLst>
          </p:cNvPr>
          <p:cNvSpPr txBox="1"/>
          <p:nvPr/>
        </p:nvSpPr>
        <p:spPr>
          <a:xfrm>
            <a:off x="7733744" y="221025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Relacionar-se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21673F2-3B50-4532-9B46-3B960681ABBF}"/>
              </a:ext>
            </a:extLst>
          </p:cNvPr>
          <p:cNvSpPr txBox="1"/>
          <p:nvPr/>
        </p:nvSpPr>
        <p:spPr>
          <a:xfrm>
            <a:off x="8678744" y="291783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Experimentar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62F82AE-0FCB-4431-991A-2F2C3D335E05}"/>
              </a:ext>
            </a:extLst>
          </p:cNvPr>
          <p:cNvSpPr txBox="1"/>
          <p:nvPr/>
        </p:nvSpPr>
        <p:spPr>
          <a:xfrm>
            <a:off x="8255872" y="4688411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00"/>
                </a:solidFill>
              </a:rPr>
              <a:t>Ter coragem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3489FB5-3DC1-4584-9331-7137997B7BF3}"/>
              </a:ext>
            </a:extLst>
          </p:cNvPr>
          <p:cNvSpPr txBox="1"/>
          <p:nvPr/>
        </p:nvSpPr>
        <p:spPr>
          <a:xfrm>
            <a:off x="7896200" y="546274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00"/>
                </a:solidFill>
              </a:rPr>
              <a:t>Persistir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DB2C15C-AF9E-4FE3-B1A8-7C0F34E93FCB}"/>
              </a:ext>
            </a:extLst>
          </p:cNvPr>
          <p:cNvSpPr txBox="1"/>
          <p:nvPr/>
        </p:nvSpPr>
        <p:spPr>
          <a:xfrm>
            <a:off x="8363744" y="623708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00"/>
                </a:solidFill>
              </a:rPr>
              <a:t>Ser resiliente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047302D-0439-474B-9778-AD824271F695}"/>
              </a:ext>
            </a:extLst>
          </p:cNvPr>
          <p:cNvSpPr txBox="1"/>
          <p:nvPr/>
        </p:nvSpPr>
        <p:spPr>
          <a:xfrm>
            <a:off x="7510774" y="3714789"/>
            <a:ext cx="276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Mindset</a:t>
            </a:r>
            <a:r>
              <a:rPr lang="pt-BR" dirty="0"/>
              <a:t> Crescimento</a:t>
            </a:r>
          </a:p>
        </p:txBody>
      </p:sp>
    </p:spTree>
    <p:extLst>
      <p:ext uri="{BB962C8B-B14F-4D97-AF65-F5344CB8AC3E}">
        <p14:creationId xmlns:p14="http://schemas.microsoft.com/office/powerpoint/2010/main" val="101863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5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Imagem 5" descr="Diagrama, Desenho técnico, Calendário&#10;&#10;Descrição gerada automaticamente">
            <a:extLst>
              <a:ext uri="{FF2B5EF4-FFF2-40B4-BE49-F238E27FC236}">
                <a16:creationId xmlns:a16="http://schemas.microsoft.com/office/drawing/2014/main" id="{2CB8CA33-E518-AAB2-4E9B-626F25B45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7" r="26033" b="90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399038D-F102-A561-21EB-1EE9DD82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Qual o seu perfil?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028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38300" y="296501"/>
            <a:ext cx="7560000" cy="769441"/>
          </a:xfrm>
        </p:spPr>
        <p:txBody>
          <a:bodyPr/>
          <a:lstStyle/>
          <a:p>
            <a:r>
              <a:rPr lang="pt-BR" dirty="0"/>
              <a:t>Resultado do teste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2550" y="6561499"/>
            <a:ext cx="540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Fonte: DNA do Inovador, Jeff </a:t>
            </a:r>
            <a:r>
              <a:rPr lang="pt-BR" sz="1050" dirty="0" err="1"/>
              <a:t>Dyer</a:t>
            </a:r>
            <a:r>
              <a:rPr lang="pt-BR" sz="1050" dirty="0"/>
              <a:t>, Hal </a:t>
            </a:r>
            <a:r>
              <a:rPr lang="pt-BR" sz="1050" dirty="0" err="1"/>
              <a:t>Gregersen</a:t>
            </a:r>
            <a:r>
              <a:rPr lang="pt-BR" sz="1050" dirty="0"/>
              <a:t> &amp; Clayton M </a:t>
            </a:r>
            <a:r>
              <a:rPr lang="pt-BR" sz="1050" dirty="0" err="1"/>
              <a:t>Christensen</a:t>
            </a:r>
            <a:r>
              <a:rPr lang="pt-BR" sz="1050" dirty="0"/>
              <a:t>.</a:t>
            </a:r>
          </a:p>
        </p:txBody>
      </p:sp>
      <p:pic>
        <p:nvPicPr>
          <p:cNvPr id="2" name="Imagem 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5" b="22005"/>
          <a:stretch/>
        </p:blipFill>
        <p:spPr bwMode="auto">
          <a:xfrm>
            <a:off x="1447801" y="1065942"/>
            <a:ext cx="8722940" cy="5161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9203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5"/>
          <p:cNvSpPr>
            <a:spLocks noGrp="1"/>
          </p:cNvSpPr>
          <p:nvPr>
            <p:ph type="subTitle" idx="10"/>
          </p:nvPr>
        </p:nvSpPr>
        <p:spPr>
          <a:xfrm>
            <a:off x="2423592" y="3057580"/>
            <a:ext cx="6552728" cy="1208326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7" name="Mudar você já muda tudo - Inovação e criativida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4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1F08DF4-BD42-D97B-A338-1322586A8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6871"/>
            <a:ext cx="10905066" cy="324425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 descr="Uma imagem contendo Logotipo&#10;&#10;Descrição gerada automaticamente">
            <a:extLst>
              <a:ext uri="{FF2B5EF4-FFF2-40B4-BE49-F238E27FC236}">
                <a16:creationId xmlns:a16="http://schemas.microsoft.com/office/drawing/2014/main" id="{8F485263-4637-F20E-3C5C-F8BFA30B0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121" y="5373005"/>
            <a:ext cx="1366761" cy="14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8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44812F-78D9-02BC-E996-1CDAA889C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7342" y="6283727"/>
            <a:ext cx="4805996" cy="129711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pt-BR" sz="2400" dirty="0" err="1">
                <a:solidFill>
                  <a:schemeClr val="tx2"/>
                </a:solidFill>
              </a:rPr>
              <a:t>lucianadinardi</a:t>
            </a:r>
            <a:r>
              <a:rPr lang="pt-BR" sz="2400" dirty="0">
                <a:solidFill>
                  <a:schemeClr val="tx2"/>
                </a:solidFill>
              </a:rPr>
              <a:t>            (31) 988435222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185F4C-17E7-A2D4-3783-B674B57EA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1224" y="473203"/>
            <a:ext cx="4805691" cy="3526426"/>
          </a:xfrm>
        </p:spPr>
        <p:txBody>
          <a:bodyPr anchor="t">
            <a:normAutofit/>
          </a:bodyPr>
          <a:lstStyle/>
          <a:p>
            <a:pPr algn="l"/>
            <a:r>
              <a:rPr lang="pt-BR" sz="5400" dirty="0">
                <a:solidFill>
                  <a:schemeClr val="tx2"/>
                </a:solidFill>
              </a:rPr>
              <a:t>Obrigada!!!!!!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6E0EF4FD-42CB-65B4-0A98-5ED5D190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210" y="6310110"/>
            <a:ext cx="556707" cy="5567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E89FEA-595A-DA83-E541-95F77BE5D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878" y="6263806"/>
            <a:ext cx="556707" cy="556707"/>
          </a:xfrm>
          <a:prstGeom prst="rect">
            <a:avLst/>
          </a:prstGeom>
        </p:spPr>
      </p:pic>
      <p:pic>
        <p:nvPicPr>
          <p:cNvPr id="9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528FD6ED-B23F-2AB9-0DA8-0357C8635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2" y="1388282"/>
            <a:ext cx="4337066" cy="4463388"/>
          </a:xfrm>
          <a:prstGeom prst="rect">
            <a:avLst/>
          </a:prstGeom>
        </p:spPr>
      </p:pic>
      <p:pic>
        <p:nvPicPr>
          <p:cNvPr id="11" name="Imagem 10" descr="Código QR&#10;&#10;Descrição gerada automaticamente">
            <a:extLst>
              <a:ext uri="{FF2B5EF4-FFF2-40B4-BE49-F238E27FC236}">
                <a16:creationId xmlns:a16="http://schemas.microsoft.com/office/drawing/2014/main" id="{64D91829-5F46-CF77-6BAC-A51B1F6A53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3" t="25277" r="20777" b="10811"/>
          <a:stretch/>
        </p:blipFill>
        <p:spPr>
          <a:xfrm>
            <a:off x="8488122" y="1768101"/>
            <a:ext cx="3388593" cy="36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9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>
            <a:extLst>
              <a:ext uri="{FF2B5EF4-FFF2-40B4-BE49-F238E27FC236}">
                <a16:creationId xmlns:a16="http://schemas.microsoft.com/office/drawing/2014/main" id="{CD2B8079-01BA-4AAB-B8FF-B751D606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4" y="5170334"/>
            <a:ext cx="1143157" cy="927875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219E68EE-E615-49DA-A7A4-BCCF68FB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38" y="5385824"/>
            <a:ext cx="1080120" cy="970741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88AAC8FD-671F-40F9-BCD4-859A59A05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64" b="6740"/>
          <a:stretch/>
        </p:blipFill>
        <p:spPr>
          <a:xfrm>
            <a:off x="2223125" y="1510862"/>
            <a:ext cx="1944757" cy="1405987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5270D980-5149-43C5-B87C-C714E160E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31" t="18061" r="8535" b="10385"/>
          <a:stretch/>
        </p:blipFill>
        <p:spPr>
          <a:xfrm>
            <a:off x="8484031" y="516894"/>
            <a:ext cx="2114562" cy="868730"/>
          </a:xfrm>
          <a:prstGeom prst="rect">
            <a:avLst/>
          </a:prstGeom>
        </p:spPr>
      </p:pic>
      <p:pic>
        <p:nvPicPr>
          <p:cNvPr id="82" name="Picture 12" descr="Resultado de imagem para vale">
            <a:extLst>
              <a:ext uri="{FF2B5EF4-FFF2-40B4-BE49-F238E27FC236}">
                <a16:creationId xmlns:a16="http://schemas.microsoft.com/office/drawing/2014/main" id="{5299FF00-0CAD-4A5C-BB26-DA1DBE6EE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880" y="1641846"/>
            <a:ext cx="1762175" cy="86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91A746D9-75BF-4CFC-8A34-E5A465EBA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393" y="4063453"/>
            <a:ext cx="1201005" cy="1180307"/>
          </a:xfrm>
          <a:prstGeom prst="rect">
            <a:avLst/>
          </a:prstGeom>
        </p:spPr>
      </p:pic>
      <p:sp>
        <p:nvSpPr>
          <p:cNvPr id="97" name="Título 3">
            <a:extLst>
              <a:ext uri="{FF2B5EF4-FFF2-40B4-BE49-F238E27FC236}">
                <a16:creationId xmlns:a16="http://schemas.microsoft.com/office/drawing/2014/main" id="{F6FD71D3-15B5-4A29-AEF0-98F95A7F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28" y="267980"/>
            <a:ext cx="7848400" cy="769441"/>
          </a:xfrm>
        </p:spPr>
        <p:txBody>
          <a:bodyPr/>
          <a:lstStyle/>
          <a:p>
            <a:r>
              <a:rPr lang="pt-BR" dirty="0"/>
              <a:t>Quem sou eu?</a:t>
            </a:r>
          </a:p>
        </p:txBody>
      </p:sp>
      <p:pic>
        <p:nvPicPr>
          <p:cNvPr id="13314" name="Picture 2" descr="Telemar – Wikipédia, a enciclopédia livre">
            <a:extLst>
              <a:ext uri="{FF2B5EF4-FFF2-40B4-BE49-F238E27FC236}">
                <a16:creationId xmlns:a16="http://schemas.microsoft.com/office/drawing/2014/main" id="{E9840DFD-51F5-42BA-8A41-1311E6B0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57" y="1126141"/>
            <a:ext cx="1183756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5ED332B-EA1E-41A1-A644-7B5B44DC2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930" t="19100" r="9680" b="19760"/>
          <a:stretch/>
        </p:blipFill>
        <p:spPr>
          <a:xfrm>
            <a:off x="2217398" y="2737157"/>
            <a:ext cx="954732" cy="71718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F4D45FA-2514-472A-AEC3-7FC1A391C7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4138" y="2663946"/>
            <a:ext cx="707488" cy="7074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B98B71-AF7A-456E-978A-77A41604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7008" b="33341"/>
          <a:stretch/>
        </p:blipFill>
        <p:spPr>
          <a:xfrm>
            <a:off x="455572" y="2288764"/>
            <a:ext cx="1667988" cy="4945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F75D14D-D055-42D1-842F-64514D95692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772" t="21837" r="6282" b="25353"/>
          <a:stretch/>
        </p:blipFill>
        <p:spPr>
          <a:xfrm>
            <a:off x="4167882" y="1203101"/>
            <a:ext cx="1454016" cy="87311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97EFB7-6942-4923-B9CE-94E9B1B00EC6}"/>
              </a:ext>
            </a:extLst>
          </p:cNvPr>
          <p:cNvSpPr txBox="1"/>
          <p:nvPr/>
        </p:nvSpPr>
        <p:spPr>
          <a:xfrm>
            <a:off x="9176554" y="3956594"/>
            <a:ext cx="2652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>
                <a:latin typeface="Comic Sans MS" panose="030F0702030302020204" pitchFamily="66" charset="0"/>
              </a:rPr>
              <a:t>Acredito</a:t>
            </a:r>
            <a:r>
              <a:rPr lang="en-CA" dirty="0">
                <a:latin typeface="Comic Sans MS" panose="030F0702030302020204" pitchFamily="66" charset="0"/>
              </a:rPr>
              <a:t> no </a:t>
            </a:r>
            <a:r>
              <a:rPr lang="en-CA" dirty="0" err="1">
                <a:latin typeface="Comic Sans MS" panose="030F0702030302020204" pitchFamily="66" charset="0"/>
              </a:rPr>
              <a:t>potencial</a:t>
            </a:r>
            <a:r>
              <a:rPr lang="en-CA" dirty="0">
                <a:latin typeface="Comic Sans MS" panose="030F0702030302020204" pitchFamily="66" charset="0"/>
              </a:rPr>
              <a:t> </a:t>
            </a:r>
            <a:r>
              <a:rPr lang="en-CA" dirty="0" err="1">
                <a:latin typeface="Comic Sans MS" panose="030F0702030302020204" pitchFamily="66" charset="0"/>
              </a:rPr>
              <a:t>transformador</a:t>
            </a:r>
            <a:r>
              <a:rPr lang="en-CA" dirty="0">
                <a:latin typeface="Comic Sans MS" panose="030F0702030302020204" pitchFamily="66" charset="0"/>
              </a:rPr>
              <a:t> de </a:t>
            </a:r>
            <a:r>
              <a:rPr lang="en-CA" dirty="0" err="1">
                <a:latin typeface="Comic Sans MS" panose="030F0702030302020204" pitchFamily="66" charset="0"/>
              </a:rPr>
              <a:t>uma</a:t>
            </a:r>
            <a:r>
              <a:rPr lang="en-CA" dirty="0">
                <a:latin typeface="Comic Sans MS" panose="030F0702030302020204" pitchFamily="66" charset="0"/>
              </a:rPr>
              <a:t> </a:t>
            </a:r>
            <a:r>
              <a:rPr lang="en-CA" dirty="0" err="1">
                <a:latin typeface="Comic Sans MS" panose="030F0702030302020204" pitchFamily="66" charset="0"/>
              </a:rPr>
              <a:t>pessoa</a:t>
            </a:r>
            <a:r>
              <a:rPr lang="en-CA" dirty="0">
                <a:latin typeface="Comic Sans MS" panose="030F0702030302020204" pitchFamily="66" charset="0"/>
              </a:rPr>
              <a:t> e </a:t>
            </a:r>
            <a:r>
              <a:rPr lang="en-CA" dirty="0" err="1">
                <a:latin typeface="Comic Sans MS" panose="030F0702030302020204" pitchFamily="66" charset="0"/>
              </a:rPr>
              <a:t>na</a:t>
            </a:r>
            <a:r>
              <a:rPr lang="en-CA" dirty="0">
                <a:latin typeface="Comic Sans MS" panose="030F0702030302020204" pitchFamily="66" charset="0"/>
              </a:rPr>
              <a:t> </a:t>
            </a:r>
            <a:r>
              <a:rPr lang="en-CA" dirty="0" err="1">
                <a:latin typeface="Comic Sans MS" panose="030F0702030302020204" pitchFamily="66" charset="0"/>
              </a:rPr>
              <a:t>força</a:t>
            </a:r>
            <a:r>
              <a:rPr lang="en-CA" dirty="0">
                <a:latin typeface="Comic Sans MS" panose="030F0702030302020204" pitchFamily="66" charset="0"/>
              </a:rPr>
              <a:t> que a </a:t>
            </a:r>
            <a:r>
              <a:rPr lang="en-CA" dirty="0" err="1">
                <a:latin typeface="Comic Sans MS" panose="030F0702030302020204" pitchFamily="66" charset="0"/>
              </a:rPr>
              <a:t>inovação</a:t>
            </a:r>
            <a:r>
              <a:rPr lang="en-CA" dirty="0">
                <a:latin typeface="Comic Sans MS" panose="030F0702030302020204" pitchFamily="66" charset="0"/>
              </a:rPr>
              <a:t> </a:t>
            </a:r>
            <a:r>
              <a:rPr lang="en-CA" dirty="0" err="1">
                <a:latin typeface="Comic Sans MS" panose="030F0702030302020204" pitchFamily="66" charset="0"/>
              </a:rPr>
              <a:t>tem</a:t>
            </a:r>
            <a:r>
              <a:rPr lang="en-CA" dirty="0">
                <a:latin typeface="Comic Sans MS" panose="030F0702030302020204" pitchFamily="66" charset="0"/>
              </a:rPr>
              <a:t> para mudar o </a:t>
            </a:r>
            <a:r>
              <a:rPr lang="en-CA" dirty="0" err="1">
                <a:latin typeface="Comic Sans MS" panose="030F0702030302020204" pitchFamily="66" charset="0"/>
              </a:rPr>
              <a:t>mundo</a:t>
            </a:r>
            <a:r>
              <a:rPr lang="en-CA" dirty="0">
                <a:latin typeface="Comic Sans MS" panose="030F0702030302020204" pitchFamily="66" charset="0"/>
              </a:rPr>
              <a:t> e </a:t>
            </a:r>
            <a:r>
              <a:rPr lang="en-CA" dirty="0" err="1">
                <a:latin typeface="Comic Sans MS" panose="030F0702030302020204" pitchFamily="66" charset="0"/>
              </a:rPr>
              <a:t>fazer</a:t>
            </a:r>
            <a:r>
              <a:rPr lang="en-CA" dirty="0">
                <a:latin typeface="Comic Sans MS" panose="030F0702030302020204" pitchFamily="66" charset="0"/>
              </a:rPr>
              <a:t> a </a:t>
            </a:r>
            <a:r>
              <a:rPr lang="en-CA" dirty="0" err="1">
                <a:latin typeface="Comic Sans MS" panose="030F0702030302020204" pitchFamily="66" charset="0"/>
              </a:rPr>
              <a:t>vida</a:t>
            </a:r>
            <a:r>
              <a:rPr lang="en-CA" dirty="0">
                <a:latin typeface="Comic Sans MS" panose="030F0702030302020204" pitchFamily="66" charset="0"/>
              </a:rPr>
              <a:t> </a:t>
            </a:r>
            <a:r>
              <a:rPr lang="en-CA" dirty="0" err="1">
                <a:latin typeface="Comic Sans MS" panose="030F0702030302020204" pitchFamily="66" charset="0"/>
              </a:rPr>
              <a:t>melhor</a:t>
            </a:r>
            <a:r>
              <a:rPr lang="en-CA" dirty="0">
                <a:latin typeface="Comic Sans MS" panose="030F0702030302020204" pitchFamily="66" charset="0"/>
              </a:rPr>
              <a:t>!</a:t>
            </a:r>
          </a:p>
        </p:txBody>
      </p:sp>
      <p:pic>
        <p:nvPicPr>
          <p:cNvPr id="5" name="Imagem 4" descr="Criança em balanço&#10;&#10;Descrição gerada automaticamente com confiança média">
            <a:extLst>
              <a:ext uri="{FF2B5EF4-FFF2-40B4-BE49-F238E27FC236}">
                <a16:creationId xmlns:a16="http://schemas.microsoft.com/office/drawing/2014/main" id="{1FE6C4A0-A9BB-87EB-7D9C-59352548D5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1" r="4085" b="29726"/>
          <a:stretch/>
        </p:blipFill>
        <p:spPr>
          <a:xfrm>
            <a:off x="5293268" y="2536048"/>
            <a:ext cx="2892660" cy="322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3E24A-1A1A-1DF8-1707-37CEFE37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Recordar é viver...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A18E8E0-80A2-E309-07AB-F26B5E576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158" y="4295774"/>
            <a:ext cx="1828800" cy="18383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74A1FD-2AE3-8AC7-7B3E-8FF69167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1752600"/>
            <a:ext cx="2343150" cy="2076450"/>
          </a:xfrm>
          <a:prstGeom prst="rect">
            <a:avLst/>
          </a:prstGeom>
        </p:spPr>
      </p:pic>
      <p:pic>
        <p:nvPicPr>
          <p:cNvPr id="1026" name="Picture 2" descr="Resultado de imagem para fita cassete">
            <a:extLst>
              <a:ext uri="{FF2B5EF4-FFF2-40B4-BE49-F238E27FC236}">
                <a16:creationId xmlns:a16="http://schemas.microsoft.com/office/drawing/2014/main" id="{238A5DE0-DB17-7F10-9FB4-09A36451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2" y="2135981"/>
            <a:ext cx="1857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8009F9B-BA08-FCA4-B6A2-D2B35BD99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263" y="2057400"/>
            <a:ext cx="2562225" cy="1714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32D888-5F87-D7DA-A005-A23E66AA7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263" y="4591050"/>
            <a:ext cx="2219325" cy="1714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AE60FD-5159-28F1-49C5-E85B4697F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375" y="4572000"/>
            <a:ext cx="26003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6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F73197E-53F2-6251-FC02-CFE74A11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Inovar</a:t>
            </a:r>
            <a:r>
              <a:rPr lang="en-US" sz="3200" dirty="0">
                <a:solidFill>
                  <a:srgbClr val="FFFFFF"/>
                </a:solidFill>
              </a:rPr>
              <a:t> para </a:t>
            </a:r>
            <a:r>
              <a:rPr lang="en-US" sz="3200" dirty="0" err="1">
                <a:solidFill>
                  <a:srgbClr val="FFFFFF"/>
                </a:solidFill>
              </a:rPr>
              <a:t>sobreviver</a:t>
            </a:r>
            <a:r>
              <a:rPr lang="en-US" sz="3200" dirty="0">
                <a:solidFill>
                  <a:srgbClr val="FFFFFF"/>
                </a:solidFill>
              </a:rPr>
              <a:t>... </a:t>
            </a:r>
          </a:p>
        </p:txBody>
      </p:sp>
      <p:pic>
        <p:nvPicPr>
          <p:cNvPr id="5" name="Picture 4" descr="Planta em crescimento">
            <a:extLst>
              <a:ext uri="{FF2B5EF4-FFF2-40B4-BE49-F238E27FC236}">
                <a16:creationId xmlns:a16="http://schemas.microsoft.com/office/drawing/2014/main" id="{FCCA7E29-FDC6-36B4-359A-0A8FBE0CB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71" b="18262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72404" y="5914508"/>
            <a:ext cx="7560000" cy="705642"/>
          </a:xfrm>
        </p:spPr>
        <p:txBody>
          <a:bodyPr/>
          <a:lstStyle/>
          <a:p>
            <a:pPr algn="ctr"/>
            <a:r>
              <a:rPr lang="pt-BR" dirty="0"/>
              <a:t>O protagonista somos nós!</a:t>
            </a:r>
          </a:p>
        </p:txBody>
      </p:sp>
      <p:pic>
        <p:nvPicPr>
          <p:cNvPr id="3" name="pres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9996" y="246615"/>
            <a:ext cx="7344816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9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âmpada colorida roxa">
            <a:extLst>
              <a:ext uri="{FF2B5EF4-FFF2-40B4-BE49-F238E27FC236}">
                <a16:creationId xmlns:a16="http://schemas.microsoft.com/office/drawing/2014/main" id="{DD466319-859E-7B42-7F60-1A45B8664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" r="10064" b="1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D29932-912F-E03E-7986-24F51059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 que é inovação?</a:t>
            </a:r>
          </a:p>
        </p:txBody>
      </p:sp>
    </p:spTree>
    <p:extLst>
      <p:ext uri="{BB962C8B-B14F-4D97-AF65-F5344CB8AC3E}">
        <p14:creationId xmlns:p14="http://schemas.microsoft.com/office/powerpoint/2010/main" val="284407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0"/>
          </p:nvPr>
        </p:nvSpPr>
        <p:spPr>
          <a:xfrm>
            <a:off x="2423592" y="3220881"/>
            <a:ext cx="7488832" cy="1208326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2" name="Inovar é ousar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0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Pessoa com conceito de ideia">
            <a:extLst>
              <a:ext uri="{FF2B5EF4-FFF2-40B4-BE49-F238E27FC236}">
                <a16:creationId xmlns:a16="http://schemas.microsoft.com/office/drawing/2014/main" id="{151861C2-6F88-EC6D-2A09-924646AC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36F86D-619D-BBBC-4DB1-B8B80AE3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Como </a:t>
            </a:r>
            <a:r>
              <a:rPr lang="en-US" sz="5200" dirty="0" err="1"/>
              <a:t>gerar</a:t>
            </a:r>
            <a:r>
              <a:rPr lang="en-US" sz="5200" dirty="0"/>
              <a:t> valor com </a:t>
            </a:r>
            <a:r>
              <a:rPr lang="en-US" sz="5200" dirty="0" err="1"/>
              <a:t>inovação</a:t>
            </a:r>
            <a:r>
              <a:rPr lang="en-US" sz="5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14300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40ed6a7-0f03-43d9-901d-02d4a7e408aa}" enabled="1" method="Privileged" siteId="{7893571b-6c2c-4cef-b4da-7d4b266a062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5148</TotalTime>
  <Words>374</Words>
  <Application>Microsoft Office PowerPoint</Application>
  <PresentationFormat>Widescreen</PresentationFormat>
  <Paragraphs>99</Paragraphs>
  <Slides>25</Slides>
  <Notes>7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Tema do Office</vt:lpstr>
      <vt:lpstr>A formação do time inovador</vt:lpstr>
      <vt:lpstr>xxx</vt:lpstr>
      <vt:lpstr>Quem sou eu?</vt:lpstr>
      <vt:lpstr>Recordar é viver...</vt:lpstr>
      <vt:lpstr>Inovar para sobreviver... </vt:lpstr>
      <vt:lpstr>O protagonista somos nós!</vt:lpstr>
      <vt:lpstr>O que é inovação?</vt:lpstr>
      <vt:lpstr>PowerPoint Presentation</vt:lpstr>
      <vt:lpstr>Como gerar valor com inovação?</vt:lpstr>
      <vt:lpstr>Resolvendo problemas de forma perene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Basta ter as competências para inovar?</vt:lpstr>
      <vt:lpstr>PowerPoint Presentation</vt:lpstr>
      <vt:lpstr>PowerPoint Presentation</vt:lpstr>
      <vt:lpstr>Qual o seu perfil?</vt:lpstr>
      <vt:lpstr>Resultado do teste</vt:lpstr>
      <vt:lpstr>PowerPoint Presentation</vt:lpstr>
      <vt:lpstr>PowerPoint Presentation</vt:lpstr>
      <vt:lpstr>lucianadinardi            (31) 988435222</vt:lpstr>
    </vt:vector>
  </TitlesOfParts>
  <Company>Vale S.A.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formação do time inovador</dc:title>
  <dc:creator>Luciana Dinardi</dc:creator>
  <cp:lastModifiedBy>Luciana Dinardi</cp:lastModifiedBy>
  <cp:revision>2</cp:revision>
  <dcterms:created xsi:type="dcterms:W3CDTF">2024-07-05T12:01:01Z</dcterms:created>
  <dcterms:modified xsi:type="dcterms:W3CDTF">2024-08-08T12:14:56Z</dcterms:modified>
</cp:coreProperties>
</file>